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8"/>
  </p:notesMasterIdLst>
  <p:handoutMasterIdLst>
    <p:handoutMasterId r:id="rId29"/>
  </p:handoutMasterIdLst>
  <p:sldIdLst>
    <p:sldId id="439" r:id="rId2"/>
    <p:sldId id="440" r:id="rId3"/>
    <p:sldId id="685" r:id="rId4"/>
    <p:sldId id="739" r:id="rId5"/>
    <p:sldId id="740" r:id="rId6"/>
    <p:sldId id="737" r:id="rId7"/>
    <p:sldId id="723" r:id="rId8"/>
    <p:sldId id="729" r:id="rId9"/>
    <p:sldId id="730" r:id="rId10"/>
    <p:sldId id="622" r:id="rId11"/>
    <p:sldId id="721" r:id="rId12"/>
    <p:sldId id="466" r:id="rId13"/>
    <p:sldId id="674" r:id="rId14"/>
    <p:sldId id="720" r:id="rId15"/>
    <p:sldId id="686" r:id="rId16"/>
    <p:sldId id="687" r:id="rId17"/>
    <p:sldId id="707" r:id="rId18"/>
    <p:sldId id="591" r:id="rId19"/>
    <p:sldId id="700" r:id="rId20"/>
    <p:sldId id="592" r:id="rId21"/>
    <p:sldId id="702" r:id="rId22"/>
    <p:sldId id="590" r:id="rId23"/>
    <p:sldId id="705" r:id="rId24"/>
    <p:sldId id="704" r:id="rId25"/>
    <p:sldId id="708" r:id="rId26"/>
    <p:sldId id="722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0CA0B4"/>
    <a:srgbClr val="009999"/>
    <a:srgbClr val="DDDDDD"/>
    <a:srgbClr val="0099FF"/>
    <a:srgbClr val="BA165C"/>
    <a:srgbClr val="B61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69053" autoAdjust="0"/>
  </p:normalViewPr>
  <p:slideViewPr>
    <p:cSldViewPr snapToGrid="0">
      <p:cViewPr varScale="1">
        <p:scale>
          <a:sx n="80" d="100"/>
          <a:sy n="80" d="100"/>
        </p:scale>
        <p:origin x="2262" y="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2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notesViewPr>
    <p:cSldViewPr snapToGrid="0">
      <p:cViewPr varScale="1">
        <p:scale>
          <a:sx n="89" d="100"/>
          <a:sy n="89" d="100"/>
        </p:scale>
        <p:origin x="3672" y="78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2" tIns="45946" rIns="91892" bIns="45946" numCol="1" anchor="t" anchorCtr="0" compatLnSpc="1">
            <a:prstTxWarp prst="textNoShape">
              <a:avLst/>
            </a:prstTxWarp>
          </a:bodyPr>
          <a:lstStyle>
            <a:lvl1pPr defTabSz="919081" eaLnBrk="1" hangingPunct="1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4" y="3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2" tIns="45946" rIns="91892" bIns="45946" numCol="1" anchor="t" anchorCtr="0" compatLnSpc="1">
            <a:prstTxWarp prst="textNoShape">
              <a:avLst/>
            </a:prstTxWarp>
          </a:bodyPr>
          <a:lstStyle>
            <a:lvl1pPr algn="r" defTabSz="919081" eaLnBrk="1" hangingPunct="1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197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2" tIns="45946" rIns="91892" bIns="45946" numCol="1" anchor="b" anchorCtr="0" compatLnSpc="1">
            <a:prstTxWarp prst="textNoShape">
              <a:avLst/>
            </a:prstTxWarp>
          </a:bodyPr>
          <a:lstStyle>
            <a:lvl1pPr defTabSz="919081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Cornice Engineering, Inc.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4" y="8832197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2" tIns="45946" rIns="91892" bIns="45946" numCol="1" anchor="b" anchorCtr="0" compatLnSpc="1">
            <a:prstTxWarp prst="textNoShape">
              <a:avLst/>
            </a:prstTxWarp>
          </a:bodyPr>
          <a:lstStyle>
            <a:lvl1pPr algn="r" defTabSz="917706">
              <a:defRPr sz="1100"/>
            </a:lvl1pPr>
          </a:lstStyle>
          <a:p>
            <a:fld id="{57B4B747-541E-4B7F-B59D-4A7BEC4050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36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2" tIns="45946" rIns="91892" bIns="45946" numCol="1" anchor="t" anchorCtr="0" compatLnSpc="1">
            <a:prstTxWarp prst="textNoShape">
              <a:avLst/>
            </a:prstTxWarp>
          </a:bodyPr>
          <a:lstStyle>
            <a:lvl1pPr defTabSz="919081" eaLnBrk="1" hangingPunct="1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4" y="3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2" tIns="45946" rIns="91892" bIns="45946" numCol="1" anchor="t" anchorCtr="0" compatLnSpc="1">
            <a:prstTxWarp prst="textNoShape">
              <a:avLst/>
            </a:prstTxWarp>
          </a:bodyPr>
          <a:lstStyle>
            <a:lvl1pPr algn="r" defTabSz="919081" eaLnBrk="1" hangingPunct="1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05" y="4416100"/>
            <a:ext cx="503039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2" tIns="45946" rIns="91892" bIns="45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197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2" tIns="45946" rIns="91892" bIns="45946" numCol="1" anchor="b" anchorCtr="0" compatLnSpc="1">
            <a:prstTxWarp prst="textNoShape">
              <a:avLst/>
            </a:prstTxWarp>
          </a:bodyPr>
          <a:lstStyle>
            <a:lvl1pPr defTabSz="919081" eaLnBrk="1" hangingPunct="1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4" y="8832197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2" tIns="45946" rIns="91892" bIns="45946" numCol="1" anchor="b" anchorCtr="0" compatLnSpc="1">
            <a:prstTxWarp prst="textNoShape">
              <a:avLst/>
            </a:prstTxWarp>
          </a:bodyPr>
          <a:lstStyle>
            <a:lvl1pPr algn="r" defTabSz="917706">
              <a:defRPr sz="1100"/>
            </a:lvl1pPr>
          </a:lstStyle>
          <a:p>
            <a:fld id="{C4CB2FD1-DE47-4015-A795-FA731745AB6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48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8C4CED-DBC9-48DA-805A-CD2BD4F46FBC}" type="slidenum">
              <a:rPr lang="en-US" sz="1100"/>
              <a:pPr eaLnBrk="1" hangingPunct="1"/>
              <a:t>1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8554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7468839-C178-4797-A699-B7F39E0D9306}" type="slidenum">
              <a:rPr lang="en-US" sz="1100"/>
              <a:pPr eaLnBrk="1" hangingPunct="1"/>
              <a:t>10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77511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BBF344-27AC-4161-B1C8-7F135622A9E2}" type="slidenum">
              <a:rPr lang="en-US" sz="1100"/>
              <a:pPr eaLnBrk="1" hangingPunct="1"/>
              <a:t>12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05171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Describe contract-first vs code first WSDLs.</a:t>
            </a: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BBF344-27AC-4161-B1C8-7F135622A9E2}" type="slidenum">
              <a:rPr lang="en-US" sz="1100"/>
              <a:pPr eaLnBrk="1" hangingPunct="1"/>
              <a:t>13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8594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2FD1-DE47-4015-A795-FA731745AB6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90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2FD1-DE47-4015-A795-FA731745AB6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6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DACCB3C-381D-4887-8097-12C6331CA37A}" type="slidenum">
              <a:rPr lang="en-US" sz="1100"/>
              <a:pPr eaLnBrk="1" hangingPunct="1"/>
              <a:t>18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46602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Note *abstract* system naming.  Requesting System might be CIS or EA, or ?</a:t>
            </a:r>
          </a:p>
          <a:p>
            <a:r>
              <a:rPr lang="en-US" dirty="0" smtClean="0"/>
              <a:t>Meter Reading System might be AMI Head End or MDM.</a:t>
            </a: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DACCB3C-381D-4887-8097-12C6331CA37A}" type="slidenum">
              <a:rPr lang="en-US" sz="1100">
                <a:solidFill>
                  <a:srgbClr val="000000"/>
                </a:solidFill>
              </a:rPr>
              <a:pPr eaLnBrk="1" hangingPunct="1"/>
              <a:t>19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11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B56CCC-19A7-4FC8-8183-19F72742D968}" type="slidenum">
              <a:rPr lang="en-US" sz="1100"/>
              <a:pPr eaLnBrk="1" hangingPunct="1"/>
              <a:t>20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87133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Note:</a:t>
            </a:r>
          </a:p>
          <a:p>
            <a:pPr marL="227283" indent="-227283">
              <a:buAutoNum type="arabicParenR"/>
            </a:pPr>
            <a:r>
              <a:rPr lang="en-US" dirty="0" smtClean="0"/>
              <a:t>Abstract system naming,</a:t>
            </a:r>
          </a:p>
          <a:p>
            <a:pPr marL="227283" indent="-227283">
              <a:buAutoNum type="arabicParenR"/>
            </a:pPr>
            <a:r>
              <a:rPr lang="en-US" dirty="0" smtClean="0"/>
              <a:t>Use of NOT and PUB endpoints.</a:t>
            </a:r>
          </a:p>
          <a:p>
            <a:pPr marL="227283" indent="-227283">
              <a:buAutoNum type="arabicParenR"/>
            </a:pPr>
            <a:r>
              <a:rPr lang="en-US" dirty="0" smtClean="0"/>
              <a:t>Change in name of method – increased consistency.</a:t>
            </a: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B56CCC-19A7-4FC8-8183-19F72742D968}" type="slidenum">
              <a:rPr lang="en-US" sz="1100"/>
              <a:pPr eaLnBrk="1" hangingPunct="1"/>
              <a:t>21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64477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1A07F8-0825-41CD-B07F-418BB1CC0CE5}" type="slidenum">
              <a:rPr lang="en-US" sz="1100"/>
              <a:pPr eaLnBrk="1" hangingPunct="1"/>
              <a:t>22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628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6A6B1D-7E4E-4950-8D59-83EFC2E39192}" type="slidenum">
              <a:rPr lang="en-US" sz="1100"/>
              <a:pPr eaLnBrk="1" hangingPunct="1"/>
              <a:t>2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35355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Note again, abstract system naming.</a:t>
            </a:r>
          </a:p>
          <a:p>
            <a:r>
              <a:rPr lang="en-US" dirty="0" smtClean="0"/>
              <a:t>Also note consistency, may</a:t>
            </a:r>
            <a:r>
              <a:rPr lang="en-US" baseline="0" dirty="0" smtClean="0"/>
              <a:t> carry an array of </a:t>
            </a:r>
            <a:r>
              <a:rPr lang="en-US" baseline="0" dirty="0" err="1" smtClean="0"/>
              <a:t>meterIDs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1A07F8-0825-41CD-B07F-418BB1CC0CE5}" type="slidenum">
              <a:rPr lang="en-US" sz="1100"/>
              <a:pPr eaLnBrk="1" hangingPunct="1"/>
              <a:t>23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12045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1A07F8-0825-41CD-B07F-418BB1CC0CE5}" type="slidenum">
              <a:rPr lang="en-US" sz="1100"/>
              <a:pPr eaLnBrk="1" hangingPunct="1"/>
              <a:t>24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64232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Note:</a:t>
            </a:r>
          </a:p>
          <a:p>
            <a:pPr marL="227283" indent="-227283">
              <a:buAutoNum type="arabicParenR"/>
            </a:pPr>
            <a:r>
              <a:rPr lang="en-US" dirty="0" smtClean="0"/>
              <a:t>Abstract system naming.</a:t>
            </a:r>
          </a:p>
          <a:p>
            <a:pPr marL="227283" indent="-227283">
              <a:buAutoNum type="arabicParenR"/>
            </a:pPr>
            <a:r>
              <a:rPr lang="en-US" dirty="0" smtClean="0"/>
              <a:t>Use of NOT and PUB endpoints.</a:t>
            </a:r>
          </a:p>
          <a:p>
            <a:pPr marL="227283" indent="-227283">
              <a:buAutoNum type="arabicParenR"/>
            </a:pPr>
            <a:r>
              <a:rPr lang="en-US" dirty="0" smtClean="0"/>
              <a:t>Point out self-message.</a:t>
            </a: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7706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7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1A07F8-0825-41CD-B07F-418BB1CC0CE5}" type="slidenum">
              <a:rPr lang="en-US" sz="1100"/>
              <a:pPr eaLnBrk="1" hangingPunct="1"/>
              <a:t>25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16895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2FD1-DE47-4015-A795-FA731745AB6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0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97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6197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6197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6197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6197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61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61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61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61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F6DF86-CD9D-4A42-A2CB-5A7D8E1D1E13}" type="slidenum">
              <a:rPr lang="en-US" sz="1100"/>
              <a:pPr eaLnBrk="1" hangingPunct="1"/>
              <a:t>3</a:t>
            </a:fld>
            <a:endParaRPr lang="en-US" sz="1100" dirty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dirty="0" smtClean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305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97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6197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6197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6197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6197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61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61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61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61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F6DF86-CD9D-4A42-A2CB-5A7D8E1D1E13}" type="slidenum">
              <a:rPr lang="en-US" sz="1100"/>
              <a:pPr eaLnBrk="1" hangingPunct="1"/>
              <a:t>4</a:t>
            </a:fld>
            <a:endParaRPr lang="en-US" sz="1100" dirty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dirty="0" smtClean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97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392" indent="-271689" defTabSz="916197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757" indent="-217351" defTabSz="916197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1459" indent="-217351" defTabSz="916197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6163" indent="-217351" defTabSz="916197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865" indent="-217351" defTabSz="9161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568" indent="-217351" defTabSz="9161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271" indent="-217351" defTabSz="9161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4974" indent="-217351" defTabSz="91619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F6DF86-CD9D-4A42-A2CB-5A7D8E1D1E13}" type="slidenum">
              <a:rPr lang="en-US" sz="1100"/>
              <a:pPr eaLnBrk="1" hangingPunct="1"/>
              <a:t>5</a:t>
            </a:fld>
            <a:endParaRPr lang="en-US" sz="1100" dirty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dirty="0" smtClean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016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Why do</a:t>
            </a:r>
            <a:r>
              <a:rPr lang="en-US" baseline="0" dirty="0" smtClean="0"/>
              <a:t> we release a new whole number version: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Hopelessly broken –V2.1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Need to make significant breaking</a:t>
            </a:r>
            <a:r>
              <a:rPr lang="en-US" baseline="0" dirty="0" smtClean="0"/>
              <a:t> changes V3-V4.x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New technology coming that will change what we want to accomplish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Discuss backward compatibility. Rules for sub-versions/versions.</a:t>
            </a:r>
            <a:r>
              <a:rPr lang="en-US" b="1" dirty="0" smtClean="0">
                <a:latin typeface="Arial Unicode MS" panose="020B0604020202020204" pitchFamily="34" charset="-128"/>
              </a:rPr>
              <a:t> Every release of a whole number must be backward compatible (20 releases of V3)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Note that V3 is most heavily implemented, but is 10 years old – a century in Internet</a:t>
            </a:r>
            <a:r>
              <a:rPr lang="en-US" baseline="0" dirty="0" smtClean="0"/>
              <a:t> time!</a:t>
            </a:r>
            <a:r>
              <a:rPr lang="en-US" dirty="0" smtClean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Web services have changed dramatically; we have learned a lot as an industry.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V4.1 was primarily to support the CRN</a:t>
            </a:r>
            <a:r>
              <a:rPr lang="en-US" baseline="0" dirty="0" smtClean="0"/>
              <a:t> regional demonstration project, not enough time to make all of the needed changes and meet the project deadlines.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have been working on V5 for 4 years, took the time to do it as well as we know how.  Expect it to be the current version for at least 7-10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2FD1-DE47-4015-A795-FA731745AB6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95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Manners of improvement: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More 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More objects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More attributes on objects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Better defined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More use case 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Improved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2FD1-DE47-4015-A795-FA731745AB6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16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2FD1-DE47-4015-A795-FA731745AB6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98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2FD1-DE47-4015-A795-FA731745AB6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4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00575" y="6172200"/>
            <a:ext cx="45434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4627563" y="5184775"/>
            <a:ext cx="0" cy="1206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0" y="66421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9" descr="NRECA LOGO_FULL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05450"/>
            <a:ext cx="27733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ms with 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6268"/>
          <a:stretch>
            <a:fillRect/>
          </a:stretch>
        </p:blipFill>
        <p:spPr bwMode="auto">
          <a:xfrm>
            <a:off x="5119688" y="5081588"/>
            <a:ext cx="29591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9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154363"/>
            <a:ext cx="6400800" cy="1639887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14450"/>
            <a:ext cx="77724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84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6AAAA-47CF-44B0-94A5-2E2777A79B8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9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261938"/>
            <a:ext cx="2152650" cy="5649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261938"/>
            <a:ext cx="6307138" cy="5649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6624F-6BCA-4542-B844-4F029B9AA0B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5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0577F-B5F1-4FD2-A954-59405D4D114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F49E5-E9E5-46F3-9913-42619BED737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797050"/>
            <a:ext cx="42211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797050"/>
            <a:ext cx="42211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BEE51-04F0-4B95-9260-E764239358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9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2E25C-E753-4D38-A36D-3AE9DC3AB6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9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A04DD-D357-4D31-9EB6-115FA93157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C4EB-3794-4E54-9231-61A55E31A03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1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BCDB9-5FF1-4846-AB22-292C4899729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1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552FD-1349-4599-AC5E-9B48B895A44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1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power hills"/>
          <p:cNvPicPr>
            <a:picLocks noChangeAspect="1" noChangeArrowheads="1"/>
          </p:cNvPicPr>
          <p:nvPr/>
        </p:nvPicPr>
        <p:blipFill>
          <a:blip r:embed="rId1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7"/>
          <a:stretch>
            <a:fillRect/>
          </a:stretch>
        </p:blipFill>
        <p:spPr bwMode="auto">
          <a:xfrm>
            <a:off x="1905000" y="2200275"/>
            <a:ext cx="7239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dirty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6421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797050"/>
            <a:ext cx="85947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33488" y="2619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99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99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99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CF66940-27EF-4BDF-AC29-F79646980F40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4" name="Picture 10" descr="Swirl only w R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87325"/>
            <a:ext cx="11144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019" r:id="rId1"/>
    <p:sldLayoutId id="2147484993" r:id="rId2"/>
    <p:sldLayoutId id="2147484994" r:id="rId3"/>
    <p:sldLayoutId id="2147484995" r:id="rId4"/>
    <p:sldLayoutId id="2147484996" r:id="rId5"/>
    <p:sldLayoutId id="2147484997" r:id="rId6"/>
    <p:sldLayoutId id="2147484998" r:id="rId7"/>
    <p:sldLayoutId id="2147484999" r:id="rId8"/>
    <p:sldLayoutId id="2147485000" r:id="rId9"/>
    <p:sldLayoutId id="2147485001" r:id="rId10"/>
    <p:sldLayoutId id="2147485002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n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speak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60388" y="1306513"/>
            <a:ext cx="7772400" cy="1143000"/>
          </a:xfrm>
        </p:spPr>
        <p:txBody>
          <a:bodyPr/>
          <a:lstStyle/>
          <a:p>
            <a:r>
              <a:rPr lang="en-US" sz="3200" dirty="0" smtClean="0"/>
              <a:t>MultiSpeak</a:t>
            </a:r>
            <a:r>
              <a:rPr lang="en-US" sz="3200" baseline="30000" dirty="0" smtClean="0">
                <a:cs typeface="Arial" panose="020B0604020202020204" pitchFamily="34" charset="0"/>
              </a:rPr>
              <a:t> ®</a:t>
            </a:r>
            <a:r>
              <a:rPr lang="en-US" sz="3200" dirty="0" smtClean="0"/>
              <a:t> - Explaining Version Differences</a:t>
            </a:r>
            <a:endParaRPr lang="en-US" sz="2400" dirty="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46188" y="2761003"/>
            <a:ext cx="6400800" cy="1619250"/>
          </a:xfrm>
        </p:spPr>
        <p:txBody>
          <a:bodyPr/>
          <a:lstStyle/>
          <a:p>
            <a:endParaRPr lang="en-US" dirty="0" smtClean="0"/>
          </a:p>
          <a:p>
            <a:endParaRPr lang="en-US" sz="4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315200" y="6310993"/>
            <a:ext cx="17443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n-lt"/>
              </a:rPr>
              <a:t>Copyright ©, 2000-2015, 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953217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TechAdvantage 2015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Orlando, Florida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February 24,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Version 3.0 Reference Model</a:t>
            </a:r>
          </a:p>
        </p:txBody>
      </p:sp>
      <p:pic>
        <p:nvPicPr>
          <p:cNvPr id="38915" name="Content Placeholder 7" descr="Process Model V4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8418"/>
          <a:stretch/>
        </p:blipFill>
        <p:spPr>
          <a:xfrm>
            <a:off x="531063" y="1094873"/>
            <a:ext cx="8474825" cy="53811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4.x </a:t>
            </a:r>
            <a:r>
              <a:rPr lang="en-US" dirty="0" smtClean="0"/>
              <a:t>Reference Model</a:t>
            </a:r>
            <a:endParaRPr lang="en-US" dirty="0"/>
          </a:p>
        </p:txBody>
      </p:sp>
      <p:pic>
        <p:nvPicPr>
          <p:cNvPr id="4" name="Picture 1" descr="Process Model V41b 090809 wo label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1" y="1177608"/>
            <a:ext cx="7975168" cy="546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39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Added in MultiSpeak V4.1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27025" y="1230313"/>
            <a:ext cx="8594725" cy="4114800"/>
          </a:xfrm>
        </p:spPr>
        <p:txBody>
          <a:bodyPr/>
          <a:lstStyle/>
          <a:p>
            <a:r>
              <a:rPr lang="en-US" sz="2400" dirty="0"/>
              <a:t>Enhanced support for AMI-focused demand response (included in V4.1.4 and later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dirty="0" smtClean="0"/>
              <a:t>AVL interfaces.</a:t>
            </a:r>
          </a:p>
          <a:p>
            <a:r>
              <a:rPr lang="en-US" sz="2400" dirty="0" smtClean="0"/>
              <a:t>Enhanced support for water and gas metering.</a:t>
            </a:r>
          </a:p>
          <a:p>
            <a:r>
              <a:rPr lang="en-US" sz="2400" dirty="0" smtClean="0"/>
              <a:t>Transmission power system model exchange (including optional IEC CIM CPSM format).</a:t>
            </a:r>
          </a:p>
          <a:p>
            <a:r>
              <a:rPr lang="en-US" sz="2400" dirty="0"/>
              <a:t>Work management.</a:t>
            </a:r>
          </a:p>
          <a:p>
            <a:r>
              <a:rPr lang="en-US" sz="2400" dirty="0" smtClean="0"/>
              <a:t>Improved distribution power system model exchange.</a:t>
            </a:r>
          </a:p>
          <a:p>
            <a:r>
              <a:rPr lang="en-US" sz="2400" dirty="0" smtClean="0">
                <a:ea typeface="ＭＳ Ｐゴシック" panose="020B0600070205080204" pitchFamily="34" charset="-128"/>
              </a:rPr>
              <a:t>Internationalization</a:t>
            </a:r>
          </a:p>
          <a:p>
            <a:pPr lvl="1"/>
            <a:r>
              <a:rPr lang="en-US" sz="2000" dirty="0" smtClean="0">
                <a:ea typeface="ＭＳ Ｐゴシック" panose="020B0600070205080204" pitchFamily="34" charset="-128"/>
              </a:rPr>
              <a:t>International telephone and address fields</a:t>
            </a:r>
          </a:p>
          <a:p>
            <a:pPr lvl="1"/>
            <a:r>
              <a:rPr lang="en-US" sz="2000" dirty="0" smtClean="0">
                <a:ea typeface="ＭＳ Ｐゴシック" panose="020B0600070205080204" pitchFamily="34" charset="-128"/>
              </a:rPr>
              <a:t>Unit/value pairs with wide selection of units</a:t>
            </a:r>
          </a:p>
          <a:p>
            <a:pPr lvl="1"/>
            <a:r>
              <a:rPr lang="en-US" sz="2000" dirty="0" smtClean="0">
                <a:ea typeface="ＭＳ Ｐゴシック" panose="020B0600070205080204" pitchFamily="34" charset="-128"/>
              </a:rPr>
              <a:t>Supports all ISO 4217 currency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233488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New in MultiSpeak V5.0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84678" y="1143000"/>
            <a:ext cx="8594725" cy="4114800"/>
          </a:xfrm>
        </p:spPr>
        <p:txBody>
          <a:bodyPr/>
          <a:lstStyle/>
          <a:p>
            <a:r>
              <a:rPr lang="en-US" sz="2400" dirty="0" smtClean="0"/>
              <a:t>Required use of globally unique identifiers (GUIDs) for identifiers of persisted objects.  Reduces interoperability problems due to non-unique object identifiers.</a:t>
            </a:r>
          </a:p>
          <a:p>
            <a:r>
              <a:rPr lang="en-US" sz="2400" dirty="0"/>
              <a:t>Many more string fields are enumerated to improve interoperability.  Hard enumerations are built with inherent extensibility for additional custom enumeration values where necessary.</a:t>
            </a:r>
          </a:p>
          <a:p>
            <a:r>
              <a:rPr lang="en-US" sz="2400" dirty="0" smtClean="0"/>
              <a:t>Contract-first </a:t>
            </a:r>
            <a:r>
              <a:rPr lang="en-US" sz="2400" dirty="0"/>
              <a:t>WSDL development process resolves issues inherent in the code-first WSDLs used in Versions 3.0 and 4.x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Enhanced work management interfaces.</a:t>
            </a:r>
          </a:p>
          <a:p>
            <a:r>
              <a:rPr lang="en-US" sz="2400" dirty="0" smtClean="0"/>
              <a:t>Clarified </a:t>
            </a:r>
            <a:r>
              <a:rPr lang="en-US" sz="2400" dirty="0"/>
              <a:t>and standardized message naming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Eliminated circular schema references.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311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488" y="144379"/>
            <a:ext cx="7772400" cy="1143000"/>
          </a:xfrm>
        </p:spPr>
        <p:txBody>
          <a:bodyPr/>
          <a:lstStyle/>
          <a:p>
            <a:r>
              <a:rPr lang="en-US" sz="4000" dirty="0"/>
              <a:t>New in MultiSpeak V5 </a:t>
            </a:r>
            <a:r>
              <a:rPr lang="en-US" sz="4000" dirty="0" smtClean="0"/>
              <a:t>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143000"/>
            <a:ext cx="8594725" cy="4114800"/>
          </a:xfrm>
        </p:spPr>
        <p:txBody>
          <a:bodyPr/>
          <a:lstStyle/>
          <a:p>
            <a:r>
              <a:rPr lang="en-US" sz="2400" dirty="0"/>
              <a:t>Different request and response headers to clarify usage of header attributes.</a:t>
            </a:r>
          </a:p>
          <a:p>
            <a:r>
              <a:rPr lang="en-US" sz="2400" dirty="0"/>
              <a:t>Improved system state and messaging error handling.</a:t>
            </a:r>
          </a:p>
          <a:p>
            <a:r>
              <a:rPr lang="en-US" sz="2400" dirty="0" smtClean="0"/>
              <a:t>Improved </a:t>
            </a:r>
            <a:r>
              <a:rPr lang="en-US" sz="2400" dirty="0"/>
              <a:t>harmonization with IEC CIM, especially with IEC 61968-9, 2</a:t>
            </a:r>
            <a:r>
              <a:rPr lang="en-US" sz="2400" baseline="30000" dirty="0"/>
              <a:t>nd</a:t>
            </a:r>
            <a:r>
              <a:rPr lang="en-US" sz="2400" dirty="0"/>
              <a:t> Edition.</a:t>
            </a:r>
          </a:p>
          <a:p>
            <a:r>
              <a:rPr lang="en-US" sz="2400" dirty="0" smtClean="0"/>
              <a:t>Improved </a:t>
            </a:r>
            <a:r>
              <a:rPr lang="en-US" sz="2400" dirty="0"/>
              <a:t>handling of pub/sub interfaces, including </a:t>
            </a:r>
            <a:r>
              <a:rPr lang="en-US" sz="2400" u="sng" dirty="0"/>
              <a:t>required</a:t>
            </a:r>
            <a:r>
              <a:rPr lang="en-US" sz="2400" dirty="0"/>
              <a:t> support for subscription management (PUB) and notification clients (NOT).</a:t>
            </a:r>
          </a:p>
          <a:p>
            <a:r>
              <a:rPr lang="en-US" sz="2400" dirty="0"/>
              <a:t>Reduced duplication of methods being implemented on multiple web services endpoints.</a:t>
            </a:r>
          </a:p>
          <a:p>
            <a:r>
              <a:rPr lang="en-US" sz="2400" dirty="0"/>
              <a:t>MDM endpoint refactored and streamlined to eliminate duplication.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2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12880" b="15206"/>
          <a:stretch/>
        </p:blipFill>
        <p:spPr>
          <a:xfrm>
            <a:off x="276726" y="1299410"/>
            <a:ext cx="8867274" cy="4836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MultiSpeak V5.0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9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7" y="0"/>
            <a:ext cx="8871506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64807" y="1146272"/>
            <a:ext cx="829476" cy="835811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74949" y="1862060"/>
            <a:ext cx="829476" cy="835811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57262" y="1226441"/>
            <a:ext cx="829476" cy="835811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06197" y="1904926"/>
            <a:ext cx="829476" cy="835811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140725" y="1226440"/>
            <a:ext cx="1180744" cy="835811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25912" y="2661834"/>
            <a:ext cx="829476" cy="835811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639630" y="3356927"/>
            <a:ext cx="829476" cy="835811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211361" y="3356927"/>
            <a:ext cx="829476" cy="835811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86057" y="3367047"/>
            <a:ext cx="1061738" cy="835811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156500" y="5911545"/>
            <a:ext cx="415925" cy="283019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68978" y="591154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New in V5.0</a:t>
            </a:r>
          </a:p>
        </p:txBody>
      </p:sp>
      <p:sp>
        <p:nvSpPr>
          <p:cNvPr id="18" name="Oval 17"/>
          <p:cNvSpPr/>
          <p:nvPr/>
        </p:nvSpPr>
        <p:spPr>
          <a:xfrm>
            <a:off x="1156499" y="6256310"/>
            <a:ext cx="415925" cy="283019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68978" y="6231552"/>
            <a:ext cx="254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Ongoing development in V5.0</a:t>
            </a:r>
          </a:p>
        </p:txBody>
      </p:sp>
      <p:sp>
        <p:nvSpPr>
          <p:cNvPr id="20" name="Oval 19"/>
          <p:cNvSpPr/>
          <p:nvPr/>
        </p:nvSpPr>
        <p:spPr>
          <a:xfrm>
            <a:off x="825537" y="4148905"/>
            <a:ext cx="951415" cy="777398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694128" y="4171232"/>
            <a:ext cx="951415" cy="777398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363044" y="3440393"/>
            <a:ext cx="951415" cy="777398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618456" y="1862060"/>
            <a:ext cx="829476" cy="835811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8"/>
          <a:stretch/>
        </p:blipFill>
        <p:spPr>
          <a:xfrm>
            <a:off x="107953" y="65283"/>
            <a:ext cx="727203" cy="87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9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Common Message Exchange Patterns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184503"/>
            <a:ext cx="8594725" cy="4114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Three Message </a:t>
            </a:r>
            <a:r>
              <a:rPr lang="en-US" b="1" u="sng" dirty="0" smtClean="0">
                <a:solidFill>
                  <a:srgbClr val="0070C0"/>
                </a:solidFill>
              </a:rPr>
              <a:t>Module</a:t>
            </a:r>
            <a:r>
              <a:rPr lang="en-US" dirty="0" smtClean="0">
                <a:solidFill>
                  <a:srgbClr val="0070C0"/>
                </a:solidFill>
              </a:rPr>
              <a:t> Types:</a:t>
            </a:r>
          </a:p>
          <a:p>
            <a:pPr lvl="1"/>
            <a:r>
              <a:rPr lang="en-US" sz="2400" dirty="0" smtClean="0"/>
              <a:t>Request/Response Message Module</a:t>
            </a:r>
          </a:p>
          <a:p>
            <a:pPr lvl="1"/>
            <a:r>
              <a:rPr lang="en-US" sz="2400" dirty="0" smtClean="0"/>
              <a:t>Publish/Subscribe </a:t>
            </a:r>
            <a:r>
              <a:rPr lang="en-US" sz="2400" dirty="0"/>
              <a:t>Message Module</a:t>
            </a:r>
            <a:endParaRPr lang="en-US" sz="2400" dirty="0" smtClean="0"/>
          </a:p>
          <a:p>
            <a:pPr lvl="1"/>
            <a:r>
              <a:rPr lang="en-US" sz="2400" dirty="0" smtClean="0"/>
              <a:t>Initiate/Cancel </a:t>
            </a:r>
            <a:r>
              <a:rPr lang="en-US" sz="2400" dirty="0"/>
              <a:t>Message Module</a:t>
            </a:r>
            <a:endParaRPr lang="en-US" sz="2400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Asynchronous Recall Message Exchange (</a:t>
            </a:r>
            <a:r>
              <a:rPr lang="en-US" b="1" u="sng" dirty="0" smtClean="0">
                <a:solidFill>
                  <a:srgbClr val="0070C0"/>
                </a:solidFill>
              </a:rPr>
              <a:t>Composite</a:t>
            </a:r>
            <a:r>
              <a:rPr lang="en-US" dirty="0" smtClean="0">
                <a:solidFill>
                  <a:srgbClr val="0070C0"/>
                </a:solidFill>
              </a:rPr>
              <a:t> message exchange)</a:t>
            </a:r>
          </a:p>
          <a:p>
            <a:pPr lvl="1"/>
            <a:r>
              <a:rPr lang="en-US" sz="2400" dirty="0" smtClean="0"/>
              <a:t>A composite is a combination of two or more modules.</a:t>
            </a:r>
          </a:p>
          <a:p>
            <a:pPr lvl="1"/>
            <a:r>
              <a:rPr lang="en-US" sz="2400" dirty="0" smtClean="0"/>
              <a:t>An asynchronous recall composite combines:	</a:t>
            </a:r>
          </a:p>
          <a:p>
            <a:pPr lvl="2"/>
            <a:r>
              <a:rPr lang="en-US" sz="2200" dirty="0" smtClean="0"/>
              <a:t>An Initiate/Cancel message module</a:t>
            </a:r>
          </a:p>
          <a:p>
            <a:pPr lvl="2"/>
            <a:r>
              <a:rPr lang="en-US" sz="2200" dirty="0" smtClean="0"/>
              <a:t>A Publish/Subscribe message module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16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Request/Response Message Module (Version 4.1)</a:t>
            </a:r>
          </a:p>
        </p:txBody>
      </p:sp>
      <p:pic>
        <p:nvPicPr>
          <p:cNvPr id="52227" name="Content Placeholder 3" descr="Request Response message Exchang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 b="37363"/>
          <a:stretch>
            <a:fillRect/>
          </a:stretch>
        </p:blipFill>
        <p:spPr>
          <a:xfrm>
            <a:off x="0" y="1782763"/>
            <a:ext cx="8812213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Request/Response Message Module (Version 5.0)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" y="1595226"/>
            <a:ext cx="7302398" cy="4383634"/>
          </a:xfrm>
        </p:spPr>
      </p:pic>
    </p:spTree>
    <p:extLst>
      <p:ext uri="{BB962C8B-B14F-4D97-AF65-F5344CB8AC3E}">
        <p14:creationId xmlns:p14="http://schemas.microsoft.com/office/powerpoint/2010/main" val="9147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8222" y="1404938"/>
            <a:ext cx="8124825" cy="4675188"/>
          </a:xfrm>
        </p:spPr>
        <p:txBody>
          <a:bodyPr/>
          <a:lstStyle/>
          <a:p>
            <a:r>
              <a:rPr lang="en-US" sz="2800" dirty="0" smtClean="0"/>
              <a:t>What is the status of the active versions?</a:t>
            </a:r>
          </a:p>
          <a:p>
            <a:r>
              <a:rPr lang="en-US" sz="2800" dirty="0" smtClean="0"/>
              <a:t>Important differences between Versions 3.0, 4.1 and 5.0</a:t>
            </a:r>
          </a:p>
          <a:p>
            <a:r>
              <a:rPr lang="en-US" sz="2800" dirty="0" smtClean="0"/>
              <a:t>What </a:t>
            </a:r>
            <a:r>
              <a:rPr lang="en-US" sz="2800" dirty="0"/>
              <a:t>is new in Version </a:t>
            </a:r>
            <a:r>
              <a:rPr lang="en-US" sz="2800" dirty="0" smtClean="0"/>
              <a:t>5.0</a:t>
            </a:r>
          </a:p>
          <a:p>
            <a:r>
              <a:rPr lang="en-US" sz="2800" dirty="0" smtClean="0"/>
              <a:t>Changes between V4.1 and V5.0 use cases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233488" y="233363"/>
            <a:ext cx="7772400" cy="1143000"/>
          </a:xfrm>
        </p:spPr>
        <p:txBody>
          <a:bodyPr/>
          <a:lstStyle/>
          <a:p>
            <a:r>
              <a:rPr lang="en-US" sz="3600" dirty="0" smtClean="0"/>
              <a:t>Example Publish/Subscribe </a:t>
            </a:r>
            <a:br>
              <a:rPr lang="en-US" sz="3600" dirty="0" smtClean="0"/>
            </a:br>
            <a:r>
              <a:rPr lang="en-US" sz="3600" dirty="0" smtClean="0"/>
              <a:t>Message Module (Version 4.1)</a:t>
            </a:r>
          </a:p>
        </p:txBody>
      </p:sp>
      <p:pic>
        <p:nvPicPr>
          <p:cNvPr id="54275" name="Content Placeholder 3" descr="Publish subscribe message exchang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6772" r="1566" b="29346"/>
          <a:stretch>
            <a:fillRect/>
          </a:stretch>
        </p:blipFill>
        <p:spPr>
          <a:xfrm>
            <a:off x="238125" y="1573213"/>
            <a:ext cx="8483600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233488" y="233363"/>
            <a:ext cx="7772400" cy="1143000"/>
          </a:xfrm>
        </p:spPr>
        <p:txBody>
          <a:bodyPr/>
          <a:lstStyle/>
          <a:p>
            <a:r>
              <a:rPr lang="en-US" sz="3600" dirty="0" smtClean="0"/>
              <a:t>Example Publish/Subscribe </a:t>
            </a:r>
            <a:br>
              <a:rPr lang="en-US" sz="3600" dirty="0" smtClean="0"/>
            </a:br>
            <a:r>
              <a:rPr lang="en-US" sz="3600" dirty="0" smtClean="0"/>
              <a:t>Message Module (Version 5.0)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2" y="1274526"/>
            <a:ext cx="6751381" cy="5165628"/>
          </a:xfrm>
        </p:spPr>
      </p:pic>
    </p:spTree>
    <p:extLst>
      <p:ext uri="{BB962C8B-B14F-4D97-AF65-F5344CB8AC3E}">
        <p14:creationId xmlns:p14="http://schemas.microsoft.com/office/powerpoint/2010/main" val="32260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Initiate/Cancel Message Module (Version 4.1)</a:t>
            </a:r>
          </a:p>
        </p:txBody>
      </p:sp>
      <p:pic>
        <p:nvPicPr>
          <p:cNvPr id="56323" name="Content Placeholder 6" descr="Simple On-Demand Meter Reading Sequence Diagram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8" b="56729"/>
          <a:stretch/>
        </p:blipFill>
        <p:spPr>
          <a:xfrm>
            <a:off x="426356" y="1867127"/>
            <a:ext cx="8921750" cy="2574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Initiate/Cancel Message Module (Version 5.0)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4" y="1470139"/>
            <a:ext cx="7803947" cy="4564685"/>
          </a:xfrm>
        </p:spPr>
      </p:pic>
    </p:spTree>
    <p:extLst>
      <p:ext uri="{BB962C8B-B14F-4D97-AF65-F5344CB8AC3E}">
        <p14:creationId xmlns:p14="http://schemas.microsoft.com/office/powerpoint/2010/main" val="13044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077686" y="261938"/>
            <a:ext cx="7928202" cy="1143000"/>
          </a:xfrm>
        </p:spPr>
        <p:txBody>
          <a:bodyPr/>
          <a:lstStyle/>
          <a:p>
            <a:r>
              <a:rPr lang="en-US" sz="3200" dirty="0" smtClean="0"/>
              <a:t>Example Asynchronous Recall </a:t>
            </a:r>
            <a:r>
              <a:rPr lang="en-US" sz="3200" b="1" dirty="0" smtClean="0"/>
              <a:t>Composite</a:t>
            </a:r>
            <a:r>
              <a:rPr lang="en-US" sz="3200" dirty="0" smtClean="0"/>
              <a:t> Message Exchange Pattern (Version 4.1)</a:t>
            </a:r>
          </a:p>
        </p:txBody>
      </p:sp>
      <p:pic>
        <p:nvPicPr>
          <p:cNvPr id="56323" name="Content Placeholder 6" descr="Simple On-Demand Meter Reading Sequence Diagram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27083"/>
          <a:stretch>
            <a:fillRect/>
          </a:stretch>
        </p:blipFill>
        <p:spPr>
          <a:xfrm>
            <a:off x="222250" y="1573213"/>
            <a:ext cx="8921750" cy="4525962"/>
          </a:xfrm>
        </p:spPr>
      </p:pic>
    </p:spTree>
    <p:extLst>
      <p:ext uri="{BB962C8B-B14F-4D97-AF65-F5344CB8AC3E}">
        <p14:creationId xmlns:p14="http://schemas.microsoft.com/office/powerpoint/2010/main" val="8580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077686" y="261938"/>
            <a:ext cx="7928202" cy="1143000"/>
          </a:xfrm>
        </p:spPr>
        <p:txBody>
          <a:bodyPr/>
          <a:lstStyle/>
          <a:p>
            <a:r>
              <a:rPr lang="en-US" sz="3200" dirty="0" smtClean="0"/>
              <a:t>Example Asynchronous Recall </a:t>
            </a:r>
            <a:r>
              <a:rPr lang="en-US" sz="3200" b="1" dirty="0" smtClean="0"/>
              <a:t>Composite</a:t>
            </a:r>
            <a:r>
              <a:rPr lang="en-US" sz="3200" dirty="0" smtClean="0"/>
              <a:t> Message Exchange Pattern (Version 5.0)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27" y="1282692"/>
            <a:ext cx="6482639" cy="4973879"/>
          </a:xfrm>
        </p:spPr>
      </p:pic>
    </p:spTree>
    <p:extLst>
      <p:ext uri="{BB962C8B-B14F-4D97-AF65-F5344CB8AC3E}">
        <p14:creationId xmlns:p14="http://schemas.microsoft.com/office/powerpoint/2010/main" val="2631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For Further Information, Contact: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199" y="1414797"/>
            <a:ext cx="4475747" cy="395128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Gary </a:t>
            </a:r>
            <a:r>
              <a:rPr lang="en-US" sz="2000" b="1" dirty="0" smtClean="0"/>
              <a:t>McNaughton     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smtClean="0"/>
              <a:t>MultiSpeak </a:t>
            </a:r>
            <a:r>
              <a:rPr lang="en-US" sz="2000" b="1" dirty="0"/>
              <a:t>Technical </a:t>
            </a:r>
            <a:r>
              <a:rPr lang="en-US" sz="2000" b="1" dirty="0" smtClean="0"/>
              <a:t>Coordinator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Cornice </a:t>
            </a:r>
            <a:r>
              <a:rPr lang="en-US" sz="2000" dirty="0"/>
              <a:t>Engineering, Inc.	 </a:t>
            </a:r>
            <a:r>
              <a:rPr lang="en-US" sz="2000" dirty="0" smtClean="0"/>
              <a:t> 1934 </a:t>
            </a:r>
            <a:r>
              <a:rPr lang="en-US" sz="2000" dirty="0"/>
              <a:t>W University Ave </a:t>
            </a:r>
            <a:r>
              <a:rPr lang="en-US" sz="2000" dirty="0" smtClean="0"/>
              <a:t>         Flagstaff</a:t>
            </a:r>
            <a:r>
              <a:rPr lang="en-US" sz="2000" dirty="0"/>
              <a:t>, AZ </a:t>
            </a:r>
            <a:r>
              <a:rPr lang="en-US" sz="2000" dirty="0" smtClean="0"/>
              <a:t>86001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Phone</a:t>
            </a:r>
            <a:r>
              <a:rPr lang="en-US" sz="2000" dirty="0"/>
              <a:t>: (928) 773-1817		 </a:t>
            </a:r>
            <a:r>
              <a:rPr lang="en-US" sz="2000" dirty="0" smtClean="0"/>
              <a:t>Mobile</a:t>
            </a:r>
            <a:r>
              <a:rPr lang="en-US" sz="2000" dirty="0"/>
              <a:t>: (928) </a:t>
            </a:r>
            <a:r>
              <a:rPr lang="en-US" sz="2000" dirty="0" smtClean="0"/>
              <a:t>864-9059</a:t>
            </a: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GMcNaughton@CorniceEngineering.com</a:t>
            </a:r>
            <a:endParaRPr lang="en-US" sz="1800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32946" y="1414797"/>
            <a:ext cx="3946359" cy="395128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smtClean="0"/>
              <a:t>Doug Lambert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smtClean="0"/>
              <a:t>MultiSpeak </a:t>
            </a:r>
            <a:r>
              <a:rPr lang="en-US" sz="2000" b="1" dirty="0"/>
              <a:t>Program </a:t>
            </a:r>
            <a:r>
              <a:rPr lang="en-US" sz="2000" b="1" dirty="0" smtClean="0"/>
              <a:t>Manager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NRECA                                   4301 </a:t>
            </a:r>
            <a:r>
              <a:rPr lang="en-US" sz="2000" dirty="0"/>
              <a:t>Wilson </a:t>
            </a:r>
            <a:r>
              <a:rPr lang="en-US" sz="2000" dirty="0" smtClean="0"/>
              <a:t>Blvd.            Arlington</a:t>
            </a:r>
            <a:r>
              <a:rPr lang="en-US" sz="2000" dirty="0"/>
              <a:t>, VA </a:t>
            </a:r>
            <a:r>
              <a:rPr lang="en-US" sz="2000" dirty="0" smtClean="0"/>
              <a:t>22203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Phone</a:t>
            </a:r>
            <a:r>
              <a:rPr lang="en-US" sz="2000" dirty="0"/>
              <a:t>: </a:t>
            </a:r>
            <a:r>
              <a:rPr lang="en-US" sz="2000" dirty="0" smtClean="0"/>
              <a:t>(</a:t>
            </a:r>
            <a:r>
              <a:rPr lang="en-US" sz="2000" dirty="0"/>
              <a:t>703) 907-5851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Mobile: (571) 389-2627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Doug.Lambert@nreca.coop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346040" y="5135252"/>
            <a:ext cx="4115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www.MultiSpeak.org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MultiSpeak Version 3.0 Status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551152"/>
            <a:ext cx="8672513" cy="4035425"/>
          </a:xfrm>
        </p:spPr>
        <p:txBody>
          <a:bodyPr/>
          <a:lstStyle/>
          <a:p>
            <a:r>
              <a:rPr lang="en-US" dirty="0" smtClean="0"/>
              <a:t>First issued in 2005.</a:t>
            </a:r>
          </a:p>
          <a:p>
            <a:r>
              <a:rPr lang="en-US" dirty="0" smtClean="0"/>
              <a:t>V3.0</a:t>
            </a:r>
            <a:r>
              <a:rPr lang="en-US" dirty="0"/>
              <a:t>, build z </a:t>
            </a:r>
            <a:r>
              <a:rPr lang="en-US" dirty="0" smtClean="0"/>
              <a:t>is the latest </a:t>
            </a:r>
            <a:r>
              <a:rPr lang="en-US" u="sng" dirty="0" smtClean="0"/>
              <a:t>public</a:t>
            </a:r>
            <a:r>
              <a:rPr lang="en-US" dirty="0" smtClean="0"/>
              <a:t> release.</a:t>
            </a:r>
          </a:p>
          <a:p>
            <a:r>
              <a:rPr lang="en-US" dirty="0" smtClean="0"/>
              <a:t>V3.0 </a:t>
            </a:r>
            <a:r>
              <a:rPr lang="en-US" dirty="0"/>
              <a:t>build </a:t>
            </a:r>
            <a:r>
              <a:rPr lang="en-US" dirty="0" smtClean="0"/>
              <a:t>ac, issued 8/2012, </a:t>
            </a:r>
            <a:r>
              <a:rPr lang="en-US" dirty="0"/>
              <a:t>is available to </a:t>
            </a:r>
            <a:r>
              <a:rPr lang="en-US" dirty="0" smtClean="0"/>
              <a:t>members.</a:t>
            </a:r>
          </a:p>
          <a:p>
            <a:r>
              <a:rPr lang="en-US" dirty="0" smtClean="0"/>
              <a:t>No additional development will be done on V3.0.  </a:t>
            </a:r>
          </a:p>
          <a:p>
            <a:r>
              <a:rPr lang="en-US" dirty="0" smtClean="0"/>
              <a:t>Version 3.0, build ac was adopted for inclusion in SGIP Catalog of Standards.</a:t>
            </a: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364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MultiSpeak Version 4.1 Status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404938"/>
            <a:ext cx="8672513" cy="4035425"/>
          </a:xfrm>
        </p:spPr>
        <p:txBody>
          <a:bodyPr/>
          <a:lstStyle/>
          <a:p>
            <a:r>
              <a:rPr lang="en-US" dirty="0" smtClean="0"/>
              <a:t>First released 2009.</a:t>
            </a:r>
          </a:p>
          <a:p>
            <a:r>
              <a:rPr lang="en-US" dirty="0" smtClean="0"/>
              <a:t>Latest release of Version 4.x is V4.1.6; issued 8/31/2012.</a:t>
            </a:r>
          </a:p>
          <a:p>
            <a:r>
              <a:rPr lang="en-US" dirty="0"/>
              <a:t>Version 4.1.x was adopted as part of the NIST Smart Grid Standards Framework.</a:t>
            </a: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151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MultiSpeak Version 5.0 Status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576204"/>
            <a:ext cx="8672513" cy="4035425"/>
          </a:xfrm>
        </p:spPr>
        <p:txBody>
          <a:bodyPr/>
          <a:lstStyle/>
          <a:p>
            <a:r>
              <a:rPr lang="en-US" sz="2800" dirty="0" smtClean="0"/>
              <a:t>Development started nearly 5 years ago.</a:t>
            </a:r>
          </a:p>
          <a:p>
            <a:r>
              <a:rPr lang="en-US" sz="2800" dirty="0" smtClean="0"/>
              <a:t>First version ever subjected to pre-release plug fest testing.</a:t>
            </a:r>
          </a:p>
          <a:p>
            <a:r>
              <a:rPr lang="en-US" sz="2800" dirty="0" smtClean="0"/>
              <a:t>Version 5.0.7 Release (for commercial </a:t>
            </a:r>
            <a:r>
              <a:rPr lang="en-US" sz="2800" dirty="0"/>
              <a:t>development) </a:t>
            </a:r>
            <a:r>
              <a:rPr lang="en-US" sz="2800" dirty="0" smtClean="0"/>
              <a:t>issued 2/20/2015.</a:t>
            </a:r>
          </a:p>
          <a:p>
            <a:r>
              <a:rPr lang="en-US" sz="2800" dirty="0" smtClean="0"/>
              <a:t>New security standard was also adopted for inclusion in SGIP Catalog of Standards.  Applies to all web services versions (V3.0, V4.1 and V5.0).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788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Focus of Major Versions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030558"/>
              </p:ext>
            </p:extLst>
          </p:nvPr>
        </p:nvGraphicFramePr>
        <p:xfrm>
          <a:off x="385763" y="1458913"/>
          <a:ext cx="8397875" cy="486809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1569"/>
                <a:gridCol w="1228186"/>
                <a:gridCol w="3267505"/>
                <a:gridCol w="2860615"/>
              </a:tblGrid>
              <a:tr h="92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Version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Date of First Release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Technical Focus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Market Focus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39" marR="91439" marT="45722" marB="45722"/>
                </a:tc>
              </a:tr>
              <a:tr h="3734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V2.2</a:t>
                      </a:r>
                      <a:endParaRPr lang="en-US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2003</a:t>
                      </a:r>
                      <a:endParaRPr lang="en-US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Real-time messaging </a:t>
                      </a:r>
                      <a:endParaRPr lang="en-US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GIS, DMS, OMS, SCADA</a:t>
                      </a:r>
                    </a:p>
                  </a:txBody>
                  <a:tcPr marL="91439" marR="91439" marT="45722" marB="45722"/>
                </a:tc>
              </a:tr>
              <a:tr h="3734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V3.0</a:t>
                      </a:r>
                      <a:endParaRPr lang="en-US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2005</a:t>
                      </a:r>
                      <a:endParaRPr lang="en-US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Web services</a:t>
                      </a:r>
                      <a:endParaRPr lang="en-US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AMI, remote</a:t>
                      </a:r>
                      <a:r>
                        <a:rPr lang="en-US" sz="1800" baseline="0" dirty="0" smtClean="0"/>
                        <a:t> c</a:t>
                      </a:r>
                      <a:r>
                        <a:rPr lang="en-US" sz="1800" dirty="0" smtClean="0"/>
                        <a:t>onnect/disconnect, prepayment metering</a:t>
                      </a:r>
                      <a:endParaRPr lang="en-US" sz="1800" dirty="0"/>
                    </a:p>
                  </a:txBody>
                  <a:tcPr marL="91439" marR="91439" marT="45722" marB="45722"/>
                </a:tc>
              </a:tr>
              <a:tr h="3734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V4.1</a:t>
                      </a:r>
                      <a:endParaRPr lang="en-US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2010</a:t>
                      </a:r>
                      <a:endParaRPr lang="en-US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UML-based</a:t>
                      </a:r>
                      <a:r>
                        <a:rPr lang="en-US" sz="1800" baseline="0" dirty="0" smtClean="0"/>
                        <a:t> data model</a:t>
                      </a:r>
                      <a:endParaRPr lang="en-US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MDM, DR, AVL</a:t>
                      </a:r>
                      <a:endParaRPr lang="en-US" sz="1800" dirty="0"/>
                    </a:p>
                  </a:txBody>
                  <a:tcPr marL="91439" marR="91439" marT="45722" marB="45722"/>
                </a:tc>
              </a:tr>
              <a:tr h="20117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V5.0</a:t>
                      </a:r>
                      <a:endParaRPr lang="en-US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2015</a:t>
                      </a:r>
                      <a:endParaRPr lang="en-US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Current best-practices in </a:t>
                      </a:r>
                      <a:r>
                        <a:rPr lang="en-US" sz="1800" dirty="0" smtClean="0"/>
                        <a:t>web services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Improving message consistency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Data model and message improvements to facilitate future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harmonization w/ other standards</a:t>
                      </a:r>
                      <a:endParaRPr lang="en-US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 Management, asset management</a:t>
                      </a:r>
                      <a:endParaRPr lang="en-US" sz="1800" dirty="0"/>
                    </a:p>
                  </a:txBody>
                  <a:tcPr marL="91439" marR="91439" marT="45722" marB="457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7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642" y="140161"/>
            <a:ext cx="8518358" cy="1143000"/>
          </a:xfrm>
        </p:spPr>
        <p:txBody>
          <a:bodyPr/>
          <a:lstStyle/>
          <a:p>
            <a:r>
              <a:rPr lang="en-US" sz="4000" dirty="0" smtClean="0"/>
              <a:t>Version Capabilities Comparison</a:t>
            </a:r>
            <a:endParaRPr lang="en-US" sz="400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idx="1"/>
          </p:nvPr>
        </p:nvSpPr>
        <p:spPr>
          <a:xfrm>
            <a:off x="6809164" y="963280"/>
            <a:ext cx="1866315" cy="639762"/>
          </a:xfrm>
        </p:spPr>
        <p:txBody>
          <a:bodyPr/>
          <a:lstStyle/>
          <a:p>
            <a:pPr algn="ctr"/>
            <a:r>
              <a:rPr lang="en-US" dirty="0" smtClean="0"/>
              <a:t>V5.0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6887369" y="1636337"/>
            <a:ext cx="1952123" cy="4836652"/>
          </a:xfrm>
          <a:solidFill>
            <a:schemeClr val="tx2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200" dirty="0">
                <a:solidFill>
                  <a:srgbClr val="FF0000"/>
                </a:solidFill>
              </a:rPr>
              <a:t>Improved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FF0000"/>
                </a:solidFill>
              </a:rPr>
              <a:t>Improved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Improved</a:t>
            </a:r>
            <a:endParaRPr lang="en-US" sz="2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FF0000"/>
                </a:solidFill>
              </a:rPr>
              <a:t>Improved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  <a:endParaRPr lang="en-US" sz="220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idx="1"/>
          </p:nvPr>
        </p:nvSpPr>
        <p:spPr>
          <a:xfrm>
            <a:off x="5727032" y="963280"/>
            <a:ext cx="902369" cy="639762"/>
          </a:xfrm>
        </p:spPr>
        <p:txBody>
          <a:bodyPr/>
          <a:lstStyle/>
          <a:p>
            <a:pPr algn="ctr"/>
            <a:r>
              <a:rPr lang="en-US" dirty="0" smtClean="0"/>
              <a:t>V4.1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half" idx="2"/>
          </p:nvPr>
        </p:nvSpPr>
        <p:spPr>
          <a:xfrm>
            <a:off x="5727033" y="1603041"/>
            <a:ext cx="902368" cy="4869947"/>
          </a:xfrm>
          <a:solidFill>
            <a:schemeClr val="tx2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/>
              <a:t>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4360026" y="963280"/>
            <a:ext cx="1093288" cy="639762"/>
          </a:xfrm>
        </p:spPr>
        <p:txBody>
          <a:bodyPr/>
          <a:lstStyle/>
          <a:p>
            <a:pPr algn="ctr"/>
            <a:r>
              <a:rPr lang="en-US" dirty="0" smtClean="0"/>
              <a:t>V3.0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half" idx="2"/>
          </p:nvPr>
        </p:nvSpPr>
        <p:spPr>
          <a:xfrm>
            <a:off x="4360026" y="1636338"/>
            <a:ext cx="1093288" cy="4836650"/>
          </a:xfrm>
          <a:solidFill>
            <a:schemeClr val="tx2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/>
              <a:t>X</a:t>
            </a:r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532231" y="963280"/>
            <a:ext cx="3554077" cy="639762"/>
          </a:xfrm>
        </p:spPr>
        <p:txBody>
          <a:bodyPr/>
          <a:lstStyle/>
          <a:p>
            <a:pPr algn="ctr"/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half" idx="2"/>
          </p:nvPr>
        </p:nvSpPr>
        <p:spPr>
          <a:xfrm>
            <a:off x="264695" y="1636338"/>
            <a:ext cx="4006516" cy="4836650"/>
          </a:xfrm>
        </p:spPr>
        <p:txBody>
          <a:bodyPr/>
          <a:lstStyle/>
          <a:p>
            <a:r>
              <a:rPr lang="en-US" sz="2200" dirty="0" smtClean="0"/>
              <a:t>Meter Reading</a:t>
            </a:r>
          </a:p>
          <a:p>
            <a:r>
              <a:rPr lang="en-US" sz="2200" dirty="0" smtClean="0"/>
              <a:t>Connect/Disconnect</a:t>
            </a:r>
          </a:p>
          <a:p>
            <a:r>
              <a:rPr lang="en-US" sz="2200" dirty="0" smtClean="0"/>
              <a:t>Prepaid Metering</a:t>
            </a:r>
          </a:p>
          <a:p>
            <a:r>
              <a:rPr lang="en-US" sz="2200" dirty="0" smtClean="0"/>
              <a:t>Staking/Field Design</a:t>
            </a:r>
          </a:p>
          <a:p>
            <a:r>
              <a:rPr lang="en-US" sz="2200" dirty="0" smtClean="0"/>
              <a:t>GIS</a:t>
            </a:r>
          </a:p>
          <a:p>
            <a:r>
              <a:rPr lang="en-US" sz="2200" dirty="0" smtClean="0"/>
              <a:t>Distribution Connectivity</a:t>
            </a:r>
          </a:p>
          <a:p>
            <a:r>
              <a:rPr lang="en-US" sz="2200" dirty="0" smtClean="0"/>
              <a:t>Transmission Connectivity</a:t>
            </a:r>
          </a:p>
          <a:p>
            <a:r>
              <a:rPr lang="en-US" sz="2200" dirty="0" err="1" smtClean="0"/>
              <a:t>Engr’g</a:t>
            </a:r>
            <a:r>
              <a:rPr lang="en-US" sz="2200" dirty="0" smtClean="0"/>
              <a:t> Database Exchange</a:t>
            </a:r>
          </a:p>
          <a:p>
            <a:r>
              <a:rPr lang="en-US" sz="2200" dirty="0" smtClean="0"/>
              <a:t>Direct Load Control</a:t>
            </a:r>
          </a:p>
          <a:p>
            <a:r>
              <a:rPr lang="en-US" sz="2200" dirty="0" smtClean="0"/>
              <a:t>Demand Response </a:t>
            </a:r>
          </a:p>
          <a:p>
            <a:r>
              <a:rPr lang="en-US" sz="2200" dirty="0" smtClean="0"/>
              <a:t>Outage Management</a:t>
            </a:r>
          </a:p>
          <a:p>
            <a:r>
              <a:rPr lang="en-US" sz="2200" dirty="0" smtClean="0"/>
              <a:t>SCADA/DMS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236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642" y="140161"/>
            <a:ext cx="8518358" cy="1143000"/>
          </a:xfrm>
        </p:spPr>
        <p:txBody>
          <a:bodyPr/>
          <a:lstStyle/>
          <a:p>
            <a:r>
              <a:rPr lang="en-US" sz="4000" dirty="0" smtClean="0"/>
              <a:t>Version Capabilities Comparison (Continued)</a:t>
            </a:r>
            <a:endParaRPr lang="en-US" sz="400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idx="1"/>
          </p:nvPr>
        </p:nvSpPr>
        <p:spPr>
          <a:xfrm>
            <a:off x="6903119" y="1053893"/>
            <a:ext cx="1866315" cy="639762"/>
          </a:xfrm>
        </p:spPr>
        <p:txBody>
          <a:bodyPr/>
          <a:lstStyle/>
          <a:p>
            <a:pPr algn="ctr"/>
            <a:r>
              <a:rPr lang="en-US" dirty="0" smtClean="0"/>
              <a:t>V5.0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6903119" y="1733342"/>
            <a:ext cx="1952123" cy="4490577"/>
          </a:xfrm>
          <a:solidFill>
            <a:schemeClr val="tx2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Improved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Improved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Improved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Improved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FF0000"/>
                </a:solidFill>
              </a:rPr>
              <a:t>New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Improved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New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FF0000"/>
                </a:solidFill>
              </a:rPr>
              <a:t>Improved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FF0000"/>
                </a:solidFill>
              </a:rPr>
              <a:t>Improved</a:t>
            </a:r>
          </a:p>
          <a:p>
            <a:pPr marL="0" indent="0" algn="ctr"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idx="1"/>
          </p:nvPr>
        </p:nvSpPr>
        <p:spPr>
          <a:xfrm>
            <a:off x="5727032" y="1055357"/>
            <a:ext cx="902369" cy="639762"/>
          </a:xfrm>
        </p:spPr>
        <p:txBody>
          <a:bodyPr/>
          <a:lstStyle/>
          <a:p>
            <a:pPr algn="ctr"/>
            <a:r>
              <a:rPr lang="en-US" dirty="0" smtClean="0"/>
              <a:t>V4.1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half" idx="2"/>
          </p:nvPr>
        </p:nvSpPr>
        <p:spPr>
          <a:xfrm>
            <a:off x="5629524" y="1733342"/>
            <a:ext cx="1132223" cy="4481386"/>
          </a:xfrm>
          <a:solidFill>
            <a:schemeClr val="tx2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Limited</a:t>
            </a:r>
          </a:p>
          <a:p>
            <a:pPr marL="0" indent="0" algn="ctr">
              <a:buNone/>
            </a:pPr>
            <a:r>
              <a:rPr lang="en-US" sz="2200" dirty="0"/>
              <a:t>Limited</a:t>
            </a:r>
          </a:p>
          <a:p>
            <a:pPr marL="0" indent="0" algn="ctr"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200" dirty="0" smtClean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4360026" y="1053893"/>
            <a:ext cx="1093288" cy="639762"/>
          </a:xfrm>
        </p:spPr>
        <p:txBody>
          <a:bodyPr/>
          <a:lstStyle/>
          <a:p>
            <a:pPr algn="ctr"/>
            <a:r>
              <a:rPr lang="en-US" dirty="0" smtClean="0"/>
              <a:t>V3.0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half" idx="2"/>
          </p:nvPr>
        </p:nvSpPr>
        <p:spPr>
          <a:xfrm>
            <a:off x="4360026" y="1714919"/>
            <a:ext cx="1093288" cy="4490577"/>
          </a:xfrm>
          <a:solidFill>
            <a:schemeClr val="tx2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200" dirty="0" smtClean="0"/>
              <a:t>Limited</a:t>
            </a:r>
          </a:p>
          <a:p>
            <a:pPr marL="0" indent="0" algn="ctr">
              <a:buNone/>
            </a:pPr>
            <a:r>
              <a:rPr lang="en-US" sz="2200" dirty="0" smtClean="0"/>
              <a:t>Limited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200" dirty="0"/>
              <a:t>Limited</a:t>
            </a:r>
          </a:p>
          <a:p>
            <a:pPr marL="0" indent="0" algn="ctr">
              <a:buNone/>
            </a:pPr>
            <a:r>
              <a:rPr lang="en-US" sz="2200" dirty="0"/>
              <a:t>Limited</a:t>
            </a:r>
          </a:p>
          <a:p>
            <a:pPr marL="0" indent="0" algn="ctr"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25642" y="1053893"/>
            <a:ext cx="3554077" cy="639762"/>
          </a:xfrm>
        </p:spPr>
        <p:txBody>
          <a:bodyPr/>
          <a:lstStyle/>
          <a:p>
            <a:pPr algn="ctr"/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half" idx="2"/>
          </p:nvPr>
        </p:nvSpPr>
        <p:spPr>
          <a:xfrm>
            <a:off x="300789" y="1733343"/>
            <a:ext cx="3878930" cy="4490576"/>
          </a:xfrm>
        </p:spPr>
        <p:txBody>
          <a:bodyPr/>
          <a:lstStyle/>
          <a:p>
            <a:r>
              <a:rPr lang="en-US" sz="2200" dirty="0" smtClean="0"/>
              <a:t>Work </a:t>
            </a:r>
            <a:r>
              <a:rPr lang="en-US" sz="2200" dirty="0"/>
              <a:t>Management</a:t>
            </a:r>
          </a:p>
          <a:p>
            <a:r>
              <a:rPr lang="en-US" sz="2200" dirty="0"/>
              <a:t>AVL</a:t>
            </a:r>
          </a:p>
          <a:p>
            <a:r>
              <a:rPr lang="en-US" sz="2200" dirty="0"/>
              <a:t>Water </a:t>
            </a:r>
            <a:r>
              <a:rPr lang="en-US" sz="2200" dirty="0" smtClean="0"/>
              <a:t>and </a:t>
            </a:r>
            <a:r>
              <a:rPr lang="en-US" sz="2200" dirty="0"/>
              <a:t>gas </a:t>
            </a:r>
            <a:r>
              <a:rPr lang="en-US" sz="2200" dirty="0" smtClean="0"/>
              <a:t>metering</a:t>
            </a:r>
          </a:p>
          <a:p>
            <a:r>
              <a:rPr lang="en-US" sz="2200" dirty="0" smtClean="0"/>
              <a:t>Switching Orders</a:t>
            </a:r>
          </a:p>
          <a:p>
            <a:r>
              <a:rPr lang="en-US" sz="2200" dirty="0" smtClean="0"/>
              <a:t>Tagging/Clearances</a:t>
            </a:r>
          </a:p>
          <a:p>
            <a:r>
              <a:rPr lang="en-US" sz="2200" dirty="0" smtClean="0"/>
              <a:t>Asset Management</a:t>
            </a:r>
          </a:p>
          <a:p>
            <a:r>
              <a:rPr lang="en-US" sz="2200" dirty="0" smtClean="0"/>
              <a:t>Demand Management</a:t>
            </a:r>
          </a:p>
          <a:p>
            <a:r>
              <a:rPr lang="en-US" sz="2200" dirty="0" smtClean="0"/>
              <a:t>Inventory Management</a:t>
            </a:r>
          </a:p>
          <a:p>
            <a:r>
              <a:rPr lang="en-US" sz="2200" dirty="0" smtClean="0"/>
              <a:t>Assembly Management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1756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642" y="140161"/>
            <a:ext cx="8518358" cy="1143000"/>
          </a:xfrm>
        </p:spPr>
        <p:txBody>
          <a:bodyPr/>
          <a:lstStyle/>
          <a:p>
            <a:r>
              <a:rPr lang="en-US" sz="4000" dirty="0" smtClean="0"/>
              <a:t>Version Attributes Comparison</a:t>
            </a:r>
            <a:endParaRPr lang="en-US" sz="400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idx="1"/>
          </p:nvPr>
        </p:nvSpPr>
        <p:spPr>
          <a:xfrm>
            <a:off x="6993273" y="1053893"/>
            <a:ext cx="1952123" cy="639762"/>
          </a:xfrm>
        </p:spPr>
        <p:txBody>
          <a:bodyPr/>
          <a:lstStyle/>
          <a:p>
            <a:pPr algn="ctr"/>
            <a:r>
              <a:rPr lang="en-US" dirty="0" smtClean="0"/>
              <a:t>V5.0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6993273" y="1733342"/>
            <a:ext cx="1952123" cy="4775741"/>
          </a:xfrm>
          <a:solidFill>
            <a:schemeClr val="tx2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Required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Required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Required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Improved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Extensible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Streamlined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Improved and Expanded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Improved</a:t>
            </a:r>
            <a:endParaRPr lang="en-US" sz="2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200" dirty="0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idx="1"/>
          </p:nvPr>
        </p:nvSpPr>
        <p:spPr>
          <a:xfrm>
            <a:off x="5453314" y="1055357"/>
            <a:ext cx="1449805" cy="639762"/>
          </a:xfrm>
        </p:spPr>
        <p:txBody>
          <a:bodyPr/>
          <a:lstStyle/>
          <a:p>
            <a:pPr algn="ctr"/>
            <a:r>
              <a:rPr lang="en-US" dirty="0" smtClean="0"/>
              <a:t>V4.1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half" idx="2"/>
          </p:nvPr>
        </p:nvSpPr>
        <p:spPr>
          <a:xfrm>
            <a:off x="5453315" y="1737936"/>
            <a:ext cx="1449804" cy="4771147"/>
          </a:xfrm>
          <a:solidFill>
            <a:schemeClr val="tx2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Optional</a:t>
            </a:r>
          </a:p>
          <a:p>
            <a:pPr marL="0" indent="0" algn="ctr">
              <a:buNone/>
            </a:pPr>
            <a:r>
              <a:rPr lang="en-US" sz="2200" dirty="0" smtClean="0"/>
              <a:t>Optional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Limited</a:t>
            </a:r>
          </a:p>
          <a:p>
            <a:pPr marL="0" indent="0" algn="ctr">
              <a:buNone/>
            </a:pPr>
            <a:r>
              <a:rPr lang="en-US" sz="2200" dirty="0" smtClean="0"/>
              <a:t>Improved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r>
              <a:rPr lang="en-US" sz="2200" dirty="0" smtClean="0"/>
              <a:t>Some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4023308" y="1053893"/>
            <a:ext cx="1430006" cy="639762"/>
          </a:xfrm>
        </p:spPr>
        <p:txBody>
          <a:bodyPr/>
          <a:lstStyle/>
          <a:p>
            <a:pPr algn="ctr"/>
            <a:r>
              <a:rPr lang="en-US" dirty="0" smtClean="0"/>
              <a:t>V3.0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half" idx="2"/>
          </p:nvPr>
        </p:nvSpPr>
        <p:spPr>
          <a:xfrm>
            <a:off x="4023308" y="1733342"/>
            <a:ext cx="1339853" cy="4775742"/>
          </a:xfrm>
          <a:solidFill>
            <a:schemeClr val="tx2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200" dirty="0"/>
              <a:t>Optional</a:t>
            </a:r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Few</a:t>
            </a:r>
          </a:p>
          <a:p>
            <a:pPr marL="0" indent="0" algn="ctr">
              <a:buNone/>
            </a:pPr>
            <a:r>
              <a:rPr lang="en-US" sz="2200" dirty="0" smtClean="0"/>
              <a:t>X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200" dirty="0"/>
              <a:t>X</a:t>
            </a:r>
            <a:endParaRPr lang="en-US" sz="2200" dirty="0" smtClean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-433136" y="1053893"/>
            <a:ext cx="4612856" cy="639762"/>
          </a:xfrm>
        </p:spPr>
        <p:txBody>
          <a:bodyPr/>
          <a:lstStyle/>
          <a:p>
            <a:pPr algn="ctr"/>
            <a:r>
              <a:rPr lang="en-US" dirty="0" smtClean="0"/>
              <a:t>Version Attributes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half" idx="2"/>
          </p:nvPr>
        </p:nvSpPr>
        <p:spPr>
          <a:xfrm>
            <a:off x="204536" y="1733343"/>
            <a:ext cx="3818772" cy="4490576"/>
          </a:xfrm>
        </p:spPr>
        <p:txBody>
          <a:bodyPr/>
          <a:lstStyle/>
          <a:p>
            <a:r>
              <a:rPr lang="en-US" sz="2200" dirty="0" smtClean="0"/>
              <a:t>Internationalization</a:t>
            </a:r>
          </a:p>
          <a:p>
            <a:r>
              <a:rPr lang="en-US" sz="2200" dirty="0" smtClean="0"/>
              <a:t>Subscriber endpoint</a:t>
            </a:r>
          </a:p>
          <a:p>
            <a:r>
              <a:rPr lang="en-US" sz="2200" dirty="0" smtClean="0"/>
              <a:t>Subscription management</a:t>
            </a:r>
          </a:p>
          <a:p>
            <a:r>
              <a:rPr lang="en-US" sz="2200" dirty="0" smtClean="0"/>
              <a:t>Unique identifiers</a:t>
            </a:r>
          </a:p>
          <a:p>
            <a:r>
              <a:rPr lang="en-US" sz="2200" dirty="0" smtClean="0"/>
              <a:t>Best practice WSDLs</a:t>
            </a:r>
          </a:p>
          <a:p>
            <a:r>
              <a:rPr lang="en-US" sz="2200" dirty="0" smtClean="0"/>
              <a:t>Clear </a:t>
            </a:r>
            <a:r>
              <a:rPr lang="en-US" sz="2200" dirty="0" err="1" smtClean="0"/>
              <a:t>msg</a:t>
            </a:r>
            <a:r>
              <a:rPr lang="en-US" sz="2200" dirty="0" smtClean="0"/>
              <a:t> header usage</a:t>
            </a:r>
          </a:p>
          <a:p>
            <a:r>
              <a:rPr lang="en-US" sz="2200" dirty="0" smtClean="0"/>
              <a:t>Error handling</a:t>
            </a:r>
          </a:p>
          <a:p>
            <a:r>
              <a:rPr lang="en-US" sz="2200" dirty="0" smtClean="0"/>
              <a:t>Enumerated string fields</a:t>
            </a:r>
          </a:p>
          <a:p>
            <a:r>
              <a:rPr lang="en-US" sz="2200" dirty="0" smtClean="0"/>
              <a:t>MDM endpoint</a:t>
            </a:r>
          </a:p>
          <a:p>
            <a:r>
              <a:rPr lang="en-US" sz="2200" dirty="0" smtClean="0"/>
              <a:t>Use case documentation</a:t>
            </a:r>
          </a:p>
          <a:p>
            <a:endParaRPr lang="en-US" sz="2200" dirty="0"/>
          </a:p>
          <a:p>
            <a:r>
              <a:rPr lang="en-US" sz="2200" dirty="0" smtClean="0"/>
              <a:t>Testing and certification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38783631"/>
      </p:ext>
    </p:extLst>
  </p:cSld>
  <p:clrMapOvr>
    <a:masterClrMapping/>
  </p:clrMapOvr>
</p:sld>
</file>

<file path=ppt/theme/theme1.xml><?xml version="1.0" encoding="utf-8"?>
<a:theme xmlns:a="http://schemas.openxmlformats.org/drawingml/2006/main" name="NRECA blue no hills">
  <a:themeElements>
    <a:clrScheme name="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FFFF66"/>
      </a:accent1>
      <a:accent2>
        <a:srgbClr val="FF9900"/>
      </a:accent2>
      <a:accent3>
        <a:srgbClr val="AAADB8"/>
      </a:accent3>
      <a:accent4>
        <a:srgbClr val="DADADA"/>
      </a:accent4>
      <a:accent5>
        <a:srgbClr val="FFFFB8"/>
      </a:accent5>
      <a:accent6>
        <a:srgbClr val="E78A00"/>
      </a:accent6>
      <a:hlink>
        <a:srgbClr val="33CCFF"/>
      </a:hlink>
      <a:folHlink>
        <a:srgbClr val="9933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ln w="190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NRECA blue no hills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9774</TotalTime>
  <Words>1136</Words>
  <Application>Microsoft Office PowerPoint</Application>
  <PresentationFormat>On-screen Show (4:3)</PresentationFormat>
  <Paragraphs>316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 Unicode MS</vt:lpstr>
      <vt:lpstr>ＭＳ Ｐゴシック</vt:lpstr>
      <vt:lpstr>Arial</vt:lpstr>
      <vt:lpstr>Calibri</vt:lpstr>
      <vt:lpstr>Times New Roman</vt:lpstr>
      <vt:lpstr>Wingdings</vt:lpstr>
      <vt:lpstr>NRECA blue no hills</vt:lpstr>
      <vt:lpstr>MultiSpeak ® - Explaining Version Differences</vt:lpstr>
      <vt:lpstr>Overview</vt:lpstr>
      <vt:lpstr>MultiSpeak Version 3.0 Status</vt:lpstr>
      <vt:lpstr>MultiSpeak Version 4.1 Status</vt:lpstr>
      <vt:lpstr>MultiSpeak Version 5.0 Status</vt:lpstr>
      <vt:lpstr>Focus of Major Versions</vt:lpstr>
      <vt:lpstr>Version Capabilities Comparison</vt:lpstr>
      <vt:lpstr>Version Capabilities Comparison (Continued)</vt:lpstr>
      <vt:lpstr>Version Attributes Comparison</vt:lpstr>
      <vt:lpstr>Version 3.0 Reference Model</vt:lpstr>
      <vt:lpstr>Version 4.x Reference Model</vt:lpstr>
      <vt:lpstr>Added in MultiSpeak V4.1 </vt:lpstr>
      <vt:lpstr>New in MultiSpeak V5.0 </vt:lpstr>
      <vt:lpstr>New in MultiSpeak V5 (Continued)</vt:lpstr>
      <vt:lpstr>MultiSpeak V5.0</vt:lpstr>
      <vt:lpstr>PowerPoint Presentation</vt:lpstr>
      <vt:lpstr>Common Message Exchange Patterns</vt:lpstr>
      <vt:lpstr>Example Request/Response Message Module (Version 4.1)</vt:lpstr>
      <vt:lpstr>Example Request/Response Message Module (Version 5.0)</vt:lpstr>
      <vt:lpstr>Example Publish/Subscribe  Message Module (Version 4.1)</vt:lpstr>
      <vt:lpstr>Example Publish/Subscribe  Message Module (Version 5.0)</vt:lpstr>
      <vt:lpstr>Example Initiate/Cancel Message Module (Version 4.1)</vt:lpstr>
      <vt:lpstr>Example Initiate/Cancel Message Module (Version 5.0)</vt:lpstr>
      <vt:lpstr>Example Asynchronous Recall Composite Message Exchange Pattern (Version 4.1)</vt:lpstr>
      <vt:lpstr>Example Asynchronous Recall Composite Message Exchange Pattern (Version 5.0)</vt:lpstr>
      <vt:lpstr>For Further Information, Contact: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Integration Using a Common Utility Data Model</dc:title>
  <dc:creator>Gary A. McNaughton</dc:creator>
  <cp:lastModifiedBy>Gary</cp:lastModifiedBy>
  <cp:revision>753</cp:revision>
  <cp:lastPrinted>2017-03-09T17:22:12Z</cp:lastPrinted>
  <dcterms:created xsi:type="dcterms:W3CDTF">2000-03-13T22:27:26Z</dcterms:created>
  <dcterms:modified xsi:type="dcterms:W3CDTF">2017-03-09T17:22:18Z</dcterms:modified>
</cp:coreProperties>
</file>